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15"/>
  </p:notesMasterIdLst>
  <p:handoutMasterIdLst>
    <p:handoutMasterId r:id="rId16"/>
  </p:handoutMasterIdLst>
  <p:sldIdLst>
    <p:sldId id="298" r:id="rId4"/>
    <p:sldId id="283" r:id="rId5"/>
    <p:sldId id="297" r:id="rId6"/>
    <p:sldId id="293" r:id="rId7"/>
    <p:sldId id="292" r:id="rId8"/>
    <p:sldId id="301" r:id="rId9"/>
    <p:sldId id="299" r:id="rId10"/>
    <p:sldId id="284" r:id="rId11"/>
    <p:sldId id="303" r:id="rId12"/>
    <p:sldId id="285" r:id="rId13"/>
    <p:sldId id="296" r:id="rId14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574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0C787AE-A2C6-4A28-BCC7-4D89EB21DEE5}" type="datetime1">
              <a:rPr lang="es-ES" smtClean="0"/>
              <a:t>04/05/2025</a:t>
            </a:fld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5E9D74-A5E3-CA22-0BAF-0557A1214B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BDA65D4-3BBC-4853-83D3-F449A9B7FDA5}" type="datetime1">
              <a:rPr lang="es-ES" noProof="0" smtClean="0"/>
              <a:t>04/05/2025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701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06624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6282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050067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5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05243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07180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760398-78FF-3CDB-9F7F-9D96FEAC5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F3F9AFE-49BC-7295-A328-F1B527ED34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7ECADF1-5504-0762-2949-4F8B64680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CCBA858-3B4B-489A-4BC7-67EAE4D801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9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12395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10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38521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es-ES" noProof="0" smtClean="0"/>
              <a:t>11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139131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l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ción de imagen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 aquí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70000"/>
              </a:lnSpc>
              <a:defRPr lang="en-ZA" sz="3800" b="1" spc="-300" dirty="0"/>
            </a:lvl1pPr>
          </a:lstStyle>
          <a:p>
            <a:pPr lvl="0" algn="r" rtl="0"/>
            <a:r>
              <a:rPr lang="es-ES" noProof="0" dirty="0"/>
              <a:t>Haga clic para editar el 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3" name="Marcador de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7" name="Marcador de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editar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ivisoria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ción de imagen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</a:t>
            </a:r>
            <a:br>
              <a:rPr lang="es-ES" noProof="0"/>
            </a:br>
            <a:r>
              <a:rPr lang="es-ES" noProof="0"/>
              <a:t>su foto aquí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90000"/>
              </a:lnSpc>
              <a:defRPr lang="en-ZA" sz="3800" b="1" spc="-300" dirty="0"/>
            </a:lvl1pPr>
          </a:lstStyle>
          <a:p>
            <a:pPr lvl="0" algn="r" rtl="0"/>
            <a:r>
              <a:rPr lang="es-ES" noProof="0" dirty="0"/>
              <a:t>Haga clic para editar la línea divisoria de sección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ivisoria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ción de imagen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</a:t>
            </a:r>
            <a:br>
              <a:rPr lang="es-ES" noProof="0"/>
            </a:br>
            <a:r>
              <a:rPr lang="es-ES" noProof="0"/>
              <a:t>su foto aquí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lnSpc>
                <a:spcPct val="80000"/>
              </a:lnSpc>
              <a:defRPr sz="38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editar la línea divisoria de sección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la imagen del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lnSpc>
                <a:spcPct val="70000"/>
              </a:lnSpc>
              <a:defRPr sz="38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Edite el título de la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la imagen del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lnSpc>
                <a:spcPct val="80000"/>
              </a:lnSpc>
              <a:defRPr sz="38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Haga clic para editar el título de la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mparación izquierdo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2" name="Marcador de comparación izquierdo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8" name="Marcador de posición de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í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Escriba la leyenda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editar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arcador de posición de imagen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 aquí</a:t>
            </a:r>
          </a:p>
        </p:txBody>
      </p:sp>
      <p:sp>
        <p:nvSpPr>
          <p:cNvPr id="9" name="Marcador de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 dirty="0"/>
              <a:t>Nombre completo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Número de teléfono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Identificador de red social o correo electrónico</a:t>
            </a:r>
          </a:p>
        </p:txBody>
      </p:sp>
      <p:sp>
        <p:nvSpPr>
          <p:cNvPr id="12" name="Marcador de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Sitio web de la empresa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B32545C-B0C0-F676-2CFE-7E1CFEC9C44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A1A4632-EA4C-5BD0-7F99-3CC08862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á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31" name="Forma libre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Manos que se unen en un círculo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 rtlCol="0"/>
          <a:lstStyle/>
          <a:p>
            <a:pPr algn="l" rtl="0"/>
            <a:r>
              <a:rPr lang="es-ES" sz="9600"/>
              <a:t>TalentHub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 rtlCol="0"/>
          <a:lstStyle/>
          <a:p>
            <a:pPr rtl="0"/>
            <a:r>
              <a:rPr lang="en-US"/>
              <a:t>Application for Job Vacancy Management System</a:t>
            </a:r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D6489DA-3CA2-3F87-045E-186F9EFD5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5375" y="505878"/>
            <a:ext cx="1781837" cy="162484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A739F16-5B1A-EBFE-901F-886499FD7AF1}"/>
              </a:ext>
            </a:extLst>
          </p:cNvPr>
          <p:cNvSpPr txBox="1"/>
          <p:nvPr/>
        </p:nvSpPr>
        <p:spPr>
          <a:xfrm>
            <a:off x="9983638" y="4752676"/>
            <a:ext cx="207609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/>
              <a:t>Grupo 7</a:t>
            </a:r>
          </a:p>
          <a:p>
            <a:endParaRPr lang="es-ES" sz="1400"/>
          </a:p>
          <a:p>
            <a:r>
              <a:rPr lang="es-ES" sz="1400"/>
              <a:t>Patricia</a:t>
            </a:r>
          </a:p>
          <a:p>
            <a:r>
              <a:rPr lang="es-ES" sz="1400"/>
              <a:t>Ana</a:t>
            </a:r>
          </a:p>
          <a:p>
            <a:r>
              <a:rPr lang="es-ES" sz="1400"/>
              <a:t>Salva</a:t>
            </a:r>
          </a:p>
          <a:p>
            <a:r>
              <a:rPr lang="es-ES" sz="1400"/>
              <a:t>Marco</a:t>
            </a:r>
          </a:p>
          <a:p>
            <a:r>
              <a:rPr lang="es-ES" sz="1400"/>
              <a:t>Sergi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sala de conferencias">
            <a:extLst>
              <a:ext uri="{FF2B5EF4-FFF2-40B4-BE49-F238E27FC236}">
                <a16:creationId xmlns:a16="http://schemas.microsoft.com/office/drawing/2014/main" id="{8F5AE0D5-C196-A947-8AFE-449A48B261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" b="45"/>
          <a:stretch>
            <a:fillRect/>
          </a:stretch>
        </p:blipFill>
        <p:spPr/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10515" y="2277374"/>
            <a:ext cx="7981485" cy="1526874"/>
          </a:xfrm>
        </p:spPr>
        <p:txBody>
          <a:bodyPr rtlCol="0"/>
          <a:lstStyle/>
          <a:p>
            <a:pPr algn="l" rtl="0"/>
            <a:r>
              <a:rPr lang="en-US"/>
              <a:t>This project has been a challenge both technically and organizationally,and has allowed us to apply multiple web development technologies.</a:t>
            </a:r>
          </a:p>
          <a:p>
            <a:pPr rtl="0"/>
            <a:endParaRPr lang="en-US"/>
          </a:p>
          <a:p>
            <a:pPr algn="l" rtl="0"/>
            <a:r>
              <a:rPr lang="en-US"/>
              <a:t> We appreciate your attention and remain available for any questions.</a:t>
            </a:r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10</a:t>
            </a:fld>
            <a:endParaRPr lang="es-ES"/>
          </a:p>
        </p:txBody>
      </p:sp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C5462610-1D7E-437B-B516-F30D9A78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"/>
              <a:t>Large image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Marcador de posición de imagen 31" descr="manos aplaudiendo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0" y="2798354"/>
            <a:ext cx="3733800" cy="1013684"/>
          </a:xfrm>
        </p:spPr>
        <p:txBody>
          <a:bodyPr rtlCol="0"/>
          <a:lstStyle/>
          <a:p>
            <a:pPr rtl="0"/>
            <a:r>
              <a:rPr lang="es-ES" sz="5200"/>
              <a:t>Thank’s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7275" y="309125"/>
            <a:ext cx="5472000" cy="5798377"/>
          </a:xfrm>
        </p:spPr>
        <p:txBody>
          <a:bodyPr rtlCol="0"/>
          <a:lstStyle/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endParaRPr lang="es-ES" sz="2800"/>
          </a:p>
          <a:p>
            <a:pPr marL="0" indent="0" rtl="0">
              <a:buNone/>
            </a:pPr>
            <a:r>
              <a:rPr lang="es-ES" sz="2800"/>
              <a:t>what are </a:t>
            </a:r>
            <a:r>
              <a:rPr lang="es-ES" sz="2800" err="1"/>
              <a:t>you</a:t>
            </a:r>
            <a:r>
              <a:rPr lang="es-ES" sz="2800"/>
              <a:t> </a:t>
            </a:r>
            <a:r>
              <a:rPr lang="es-ES" sz="2800" err="1"/>
              <a:t>born</a:t>
            </a:r>
            <a:r>
              <a:rPr lang="es-ES" sz="2800"/>
              <a:t> ?  </a:t>
            </a:r>
          </a:p>
          <a:p>
            <a:pPr marL="0" indent="0" rtl="0">
              <a:buNone/>
            </a:pPr>
            <a:r>
              <a:rPr lang="es-ES" sz="1400"/>
              <a:t>          </a:t>
            </a:r>
            <a:r>
              <a:rPr lang="es-ES" sz="1400" err="1"/>
              <a:t>to</a:t>
            </a:r>
            <a:r>
              <a:rPr lang="es-ES" sz="1400"/>
              <a:t> </a:t>
            </a:r>
            <a:r>
              <a:rPr lang="es-ES" sz="1400" err="1"/>
              <a:t>manage</a:t>
            </a:r>
            <a:r>
              <a:rPr lang="es-ES" sz="1400"/>
              <a:t> </a:t>
            </a:r>
            <a:r>
              <a:rPr lang="es-ES" sz="1400" err="1"/>
              <a:t>job</a:t>
            </a:r>
            <a:r>
              <a:rPr lang="es-ES" sz="1400"/>
              <a:t> </a:t>
            </a:r>
            <a:r>
              <a:rPr lang="es-ES" sz="1400" err="1"/>
              <a:t>vacancies</a:t>
            </a:r>
            <a:r>
              <a:rPr lang="es-ES" sz="1400"/>
              <a:t> </a:t>
            </a:r>
          </a:p>
          <a:p>
            <a:pPr marL="0" indent="0" rtl="0">
              <a:buNone/>
            </a:pPr>
            <a:endParaRPr lang="es-ES" sz="1400"/>
          </a:p>
          <a:p>
            <a:pPr marL="0" indent="0">
              <a:buNone/>
            </a:pPr>
            <a:r>
              <a:rPr lang="es-ES" sz="2800"/>
              <a:t>...</a:t>
            </a:r>
            <a:r>
              <a:rPr lang="es-ES" sz="2800" err="1"/>
              <a:t>for</a:t>
            </a:r>
            <a:r>
              <a:rPr lang="es-ES" sz="2800"/>
              <a:t> </a:t>
            </a:r>
            <a:r>
              <a:rPr lang="es-ES" sz="2800" err="1"/>
              <a:t>whom</a:t>
            </a:r>
            <a:r>
              <a:rPr lang="es-ES" sz="2800"/>
              <a:t> ?  </a:t>
            </a:r>
          </a:p>
          <a:p>
            <a:pPr marL="0" indent="0">
              <a:buNone/>
            </a:pPr>
            <a:r>
              <a:rPr lang="es-ES" sz="28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aimed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at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both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companies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looking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post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vacancies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and     </a:t>
            </a:r>
          </a:p>
          <a:p>
            <a:pPr marL="0" indent="0">
              <a:buNone/>
            </a:pPr>
            <a:r>
              <a:rPr lang="es-ES" sz="14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individuals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seeking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employment</a:t>
            </a:r>
            <a:endParaRPr lang="es-ES" sz="14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140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ES" sz="2800"/>
              <a:t>... </a:t>
            </a:r>
            <a:r>
              <a:rPr lang="es-ES" sz="2800" err="1"/>
              <a:t>what</a:t>
            </a:r>
            <a:r>
              <a:rPr lang="es-ES" sz="2800"/>
              <a:t> </a:t>
            </a:r>
            <a:r>
              <a:rPr lang="es-ES" sz="2800" err="1"/>
              <a:t>does</a:t>
            </a:r>
            <a:r>
              <a:rPr lang="es-ES" sz="2800"/>
              <a:t> </a:t>
            </a:r>
            <a:r>
              <a:rPr lang="es-ES" sz="2800" err="1"/>
              <a:t>it</a:t>
            </a:r>
            <a:r>
              <a:rPr lang="es-ES" sz="2800"/>
              <a:t> do ? </a:t>
            </a:r>
          </a:p>
          <a:p>
            <a:pPr marL="0" indent="0">
              <a:buNone/>
            </a:pP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allows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you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to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post,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manage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and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assign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vacancies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as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well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as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apply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</a:t>
            </a:r>
          </a:p>
          <a:p>
            <a:pPr marL="0" indent="0">
              <a:buNone/>
            </a:pPr>
            <a:r>
              <a:rPr lang="es-ES" sz="14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      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for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them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and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track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status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each</a:t>
            </a:r>
            <a:r>
              <a:rPr lang="es-ES" sz="14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4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application</a:t>
            </a:r>
            <a:endParaRPr lang="es-ES" sz="1400"/>
          </a:p>
          <a:p>
            <a:pPr marL="0" indent="0">
              <a:buNone/>
            </a:pPr>
            <a:endParaRPr lang="es-ES" sz="2800"/>
          </a:p>
          <a:p>
            <a:pPr marL="0" indent="0" rtl="0">
              <a:buNone/>
            </a:pPr>
            <a:endParaRPr lang="es-ES" sz="1400"/>
          </a:p>
          <a:p>
            <a:pPr marL="0" indent="0" rtl="0">
              <a:buNone/>
            </a:pPr>
            <a:endParaRPr lang="es-ES" sz="1400"/>
          </a:p>
          <a:p>
            <a:pPr rtl="0"/>
            <a:endParaRPr lang="es-ES" sz="1400"/>
          </a:p>
        </p:txBody>
      </p:sp>
      <p:pic>
        <p:nvPicPr>
          <p:cNvPr id="9" name="Marcador de posición de imagen 8" descr="Una mano tocando un teléfono móvil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ctángulo 19" descr="Bloque de énfasis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503863" y="1380928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7075" y="309125"/>
            <a:ext cx="4648200" cy="985000"/>
          </a:xfrm>
        </p:spPr>
        <p:txBody>
          <a:bodyPr rtlCol="0"/>
          <a:lstStyle/>
          <a:p>
            <a:pPr rtl="0"/>
            <a:r>
              <a:rPr lang="es-ES" sz="5200"/>
              <a:t>Presentation 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013275" y="4399472"/>
            <a:ext cx="4746725" cy="1850040"/>
          </a:xfrm>
        </p:spPr>
        <p:txBody>
          <a:bodyPr rtlCol="0"/>
          <a:lstStyle/>
          <a:p>
            <a:pPr rtl="0"/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All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of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is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done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through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intuitive, agile, and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secure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web </a:t>
            </a:r>
            <a:r>
              <a:rPr lang="es-ES" sz="2800" err="1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platform</a:t>
            </a:r>
            <a:r>
              <a:rPr lang="es-ES" sz="2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s-ES" sz="280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 descr="Una persona que escribe una nota a mano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371351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060" y="318862"/>
            <a:ext cx="6641900" cy="1124345"/>
          </a:xfrm>
        </p:spPr>
        <p:txBody>
          <a:bodyPr rtlCol="0"/>
          <a:lstStyle/>
          <a:p>
            <a:pPr rtl="0"/>
            <a:r>
              <a:rPr lang="es-ES" sz="5200"/>
              <a:t>Target of  the proyect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1973275"/>
            <a:ext cx="6641626" cy="590155"/>
          </a:xfrm>
        </p:spPr>
        <p:txBody>
          <a:bodyPr rtlCol="0"/>
          <a:lstStyle/>
          <a:p>
            <a:pPr rtl="0"/>
            <a:r>
              <a:rPr lang="es-ES"/>
              <a:t>Our main objectives include: 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7960" y="2705618"/>
            <a:ext cx="5472000" cy="3177905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 sz="1400"/>
              <a:t>* Offer companies a centralized platform for </a:t>
            </a:r>
            <a:r>
              <a:rPr lang="en-US" sz="1400" b="1"/>
              <a:t>managing </a:t>
            </a:r>
            <a:r>
              <a:rPr lang="en-US" sz="1400"/>
              <a:t>job openings</a:t>
            </a:r>
            <a:r>
              <a:rPr lang="en-US" sz="1400" b="1"/>
              <a:t>.</a:t>
            </a:r>
          </a:p>
          <a:p>
            <a:pPr marL="0" indent="0" rtl="0">
              <a:buNone/>
            </a:pPr>
            <a:r>
              <a:rPr lang="en-US" sz="1400"/>
              <a:t>  </a:t>
            </a:r>
          </a:p>
          <a:p>
            <a:pPr marL="0" indent="0" rtl="0">
              <a:buNone/>
            </a:pPr>
            <a:r>
              <a:rPr lang="en-US" sz="1400"/>
              <a:t>* Allow users </a:t>
            </a:r>
            <a:r>
              <a:rPr lang="en-US" sz="1400" b="1"/>
              <a:t>to search </a:t>
            </a:r>
            <a:r>
              <a:rPr lang="en-US" sz="1400"/>
              <a:t>for jobs with customized filters and apply</a:t>
            </a:r>
          </a:p>
          <a:p>
            <a:pPr marL="0" indent="0" rtl="0">
              <a:buNone/>
            </a:pPr>
            <a:r>
              <a:rPr lang="en-US" sz="1400"/>
              <a:t>     online. </a:t>
            </a:r>
          </a:p>
          <a:p>
            <a:pPr marL="0" indent="0" rtl="0">
              <a:buNone/>
            </a:pPr>
            <a:r>
              <a:rPr lang="en-US" sz="1400"/>
              <a:t>* Improve the </a:t>
            </a:r>
            <a:r>
              <a:rPr lang="en-US" sz="1400" b="1"/>
              <a:t>user experience </a:t>
            </a:r>
            <a:r>
              <a:rPr lang="en-US" sz="1400"/>
              <a:t>through an accessible and modern   </a:t>
            </a:r>
          </a:p>
          <a:p>
            <a:pPr marL="0" indent="0" rtl="0">
              <a:buNone/>
            </a:pPr>
            <a:r>
              <a:rPr lang="en-US" sz="1400"/>
              <a:t>    interface. </a:t>
            </a:r>
          </a:p>
          <a:p>
            <a:pPr marL="0" indent="0" rtl="0">
              <a:buNone/>
            </a:pPr>
            <a:r>
              <a:rPr lang="en-US" sz="1400"/>
              <a:t>* </a:t>
            </a:r>
            <a:r>
              <a:rPr lang="en-US" sz="1400" b="1"/>
              <a:t>Automate</a:t>
            </a:r>
            <a:r>
              <a:rPr lang="en-US" sz="1400"/>
              <a:t> processes such as</a:t>
            </a:r>
          </a:p>
          <a:p>
            <a:pPr marL="0" indent="0" rtl="0">
              <a:buNone/>
            </a:pPr>
            <a:r>
              <a:rPr lang="en-US" sz="1400"/>
              <a:t>              receiving resumes, </a:t>
            </a:r>
          </a:p>
          <a:p>
            <a:pPr marL="0" indent="0" rtl="0">
              <a:buNone/>
            </a:pPr>
            <a:r>
              <a:rPr lang="en-US" sz="1400"/>
              <a:t>              assigning candidates, </a:t>
            </a:r>
          </a:p>
          <a:p>
            <a:pPr marL="0" indent="0" rtl="0">
              <a:buNone/>
            </a:pPr>
            <a:r>
              <a:rPr lang="en-US" sz="1400"/>
              <a:t>              and tracking application status.</a:t>
            </a:r>
            <a:endParaRPr lang="es-ES" sz="140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Marcador de posición de imagen 22" descr="Mujer sonriendo con un portátil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3455"/>
            <a:ext cx="5591617" cy="966536"/>
          </a:xfrm>
        </p:spPr>
        <p:txBody>
          <a:bodyPr rtlCol="0"/>
          <a:lstStyle/>
          <a:p>
            <a:pPr rtl="0"/>
            <a:r>
              <a:rPr lang="es-ES" sz="5200"/>
              <a:t>Requirement: 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" y="1453446"/>
            <a:ext cx="5736567" cy="3541248"/>
          </a:xfrm>
        </p:spPr>
        <p:txBody>
          <a:bodyPr rtlCol="0"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application has been designed with the following requirements in mind: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* Scalability, so that the system can support an increasing number of users and vacancies. 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* Usability, ensuring a simple and fluid experience from any device. 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kern="10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*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Maintainability, applying best practices and documenting the code.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arcador de posición de imagen 10" descr="Escritorio con un ordenador, un teléfono, libro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0" y="1196854"/>
            <a:ext cx="6096000" cy="3977640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 rtlCol="0" anchor="ctr">
            <a:normAutofit/>
          </a:bodyPr>
          <a:lstStyle/>
          <a:p>
            <a:pPr rtl="0">
              <a:buNone/>
            </a:pPr>
            <a:r>
              <a:rPr lang="pt-BR"/>
              <a:t>Business Features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994141"/>
            <a:ext cx="6641626" cy="590155"/>
          </a:xfrm>
        </p:spPr>
        <p:txBody>
          <a:bodyPr rtlCol="0">
            <a:normAutofit/>
          </a:bodyPr>
          <a:lstStyle/>
          <a:p>
            <a:pPr rtl="0"/>
            <a:r>
              <a:rPr lang="en-US" sz="1600"/>
              <a:t>Companies have a private dashboard from which they can:</a:t>
            </a:r>
            <a:endParaRPr lang="es-ES" sz="150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2454DCDC-E6BA-13F4-B807-D6643C6F9F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* Post new vacancies</a:t>
            </a:r>
          </a:p>
          <a:p>
            <a:pPr marL="0" indent="0">
              <a:buNone/>
            </a:pPr>
            <a:r>
              <a:rPr lang="en-US"/>
              <a:t>* Manage vacancies by changing their status.</a:t>
            </a:r>
          </a:p>
          <a:p>
            <a:pPr marL="0" indent="0">
              <a:buNone/>
            </a:pPr>
            <a:r>
              <a:rPr lang="en-US"/>
              <a:t>* View received applications, access resumes, and    contact candidates. </a:t>
            </a:r>
          </a:p>
          <a:p>
            <a:pPr marL="0" indent="0">
              <a:buNone/>
            </a:pPr>
            <a:r>
              <a:rPr lang="en-US"/>
              <a:t>* Assign a vacancy to a candidate</a:t>
            </a:r>
          </a:p>
          <a:p>
            <a:pPr marL="0" indent="0">
              <a:buNone/>
            </a:pPr>
            <a:r>
              <a:rPr lang="en-US"/>
              <a:t>* And, of course, modify the company's own data.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s-ES" smtClean="0"/>
              <a:pPr rtl="0">
                <a:spcAft>
                  <a:spcPts val="600"/>
                </a:spcAft>
              </a:pPr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12" descr="Mano de una persona&#10;&#10;El contenido generado por IA puede ser incorrecto.">
            <a:extLst>
              <a:ext uri="{FF2B5EF4-FFF2-40B4-BE49-F238E27FC236}">
                <a16:creationId xmlns:a16="http://schemas.microsoft.com/office/drawing/2014/main" id="{72D18EAC-6257-CF7B-B356-1DF1BADD445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8064" r="18064"/>
          <a:stretch/>
        </p:blipFill>
        <p:spPr>
          <a:xfrm>
            <a:off x="0" y="333"/>
            <a:ext cx="6096000" cy="6370682"/>
          </a:xfrm>
          <a:noFill/>
        </p:spPr>
      </p:pic>
      <p:sp>
        <p:nvSpPr>
          <p:cNvPr id="18" name="Title 2">
            <a:extLst>
              <a:ext uri="{FF2B5EF4-FFF2-40B4-BE49-F238E27FC236}">
                <a16:creationId xmlns:a16="http://schemas.microsoft.com/office/drawing/2014/main" id="{DFEDB619-E1C6-3C51-7421-469509D0F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/>
          <a:lstStyle/>
          <a:p>
            <a:pPr rtl="0"/>
            <a:br>
              <a:rPr lang="en-US"/>
            </a:br>
            <a:r>
              <a:rPr lang="en-US"/>
              <a:t>Features for Users</a:t>
            </a:r>
            <a:br>
              <a:rPr lang="en-US"/>
            </a:b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EDC055B-3FD3-F65C-7553-B1D4E1BB3F9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994141"/>
            <a:ext cx="6641626" cy="769507"/>
          </a:xfrm>
        </p:spPr>
        <p:txBody>
          <a:bodyPr/>
          <a:lstStyle/>
          <a:p>
            <a:r>
              <a:rPr lang="en-US"/>
              <a:t>Users can register in the system and access an interface where they can:</a:t>
            </a: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078B3C1A-5778-A97A-3845-821556FEF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863861"/>
            <a:ext cx="5472000" cy="2507154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* Search for jobs by category, company, or contract type. </a:t>
            </a:r>
          </a:p>
          <a:p>
            <a:pPr marL="0" indent="0">
              <a:buNone/>
            </a:pPr>
            <a:r>
              <a:rPr lang="en-US"/>
              <a:t>* Only vacancies with the "CREATED" status are displayed. </a:t>
            </a:r>
          </a:p>
          <a:p>
            <a:pPr marL="0" indent="0">
              <a:buNone/>
            </a:pPr>
            <a:r>
              <a:rPr lang="en-US"/>
              <a:t>* Apply by completing a detailed application form.</a:t>
            </a:r>
          </a:p>
          <a:p>
            <a:pPr marL="0" indent="0">
              <a:buNone/>
            </a:pPr>
            <a:r>
              <a:rPr lang="en-US"/>
              <a:t>*  Track the status of their applications, and if they are no longer interested, cancel them.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6F9259-C67E-12FD-6EDD-F3E0545E68B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s-ES" noProof="0" smtClean="0"/>
              <a:pPr rtl="0">
                <a:spcAft>
                  <a:spcPts val="600"/>
                </a:spcAft>
              </a:pPr>
              <a:t>6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1164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 descr="Hombre sentado en un escritorio&#10;&#10;El contenido generado por IA puede ser incorrecto.">
            <a:extLst>
              <a:ext uri="{FF2B5EF4-FFF2-40B4-BE49-F238E27FC236}">
                <a16:creationId xmlns:a16="http://schemas.microsoft.com/office/drawing/2014/main" id="{2CD66A33-4C09-E5C8-BB9D-E4DE777F956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34155" r="1981" b="1"/>
          <a:stretch/>
        </p:blipFill>
        <p:spPr>
          <a:xfrm>
            <a:off x="20" y="-1"/>
            <a:ext cx="6095980" cy="6371351"/>
          </a:xfrm>
          <a:noFill/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DA4DA7C1-32E0-D7B7-5361-E014F23B7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/>
          <a:lstStyle/>
          <a:p>
            <a:r>
              <a:rPr lang="es-ES"/>
              <a:t>Features for the Administrator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94E432D-F1E4-39F7-1BC9-73DFB49B0CE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18334" y="2994141"/>
            <a:ext cx="6641626" cy="590155"/>
          </a:xfrm>
        </p:spPr>
        <p:txBody>
          <a:bodyPr/>
          <a:lstStyle/>
          <a:p>
            <a:r>
              <a:rPr lang="en-US"/>
              <a:t>The Administrator profile has several advanced tools: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4C1E9629-CF2E-4C92-D829-ED0E23D578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* You can </a:t>
            </a:r>
            <a:r>
              <a:rPr lang="en-US" b="1"/>
              <a:t>register</a:t>
            </a:r>
            <a:r>
              <a:rPr lang="en-US"/>
              <a:t> new companies, entering data for both the company and the responsible user.  </a:t>
            </a:r>
          </a:p>
          <a:p>
            <a:pPr marL="0" indent="0">
              <a:buNone/>
            </a:pPr>
            <a:r>
              <a:rPr lang="en-US"/>
              <a:t>* You </a:t>
            </a:r>
            <a:r>
              <a:rPr lang="en-US" b="1"/>
              <a:t>manage job </a:t>
            </a:r>
            <a:r>
              <a:rPr lang="en-US"/>
              <a:t>categories (addition, deletion, and modification). </a:t>
            </a:r>
          </a:p>
          <a:p>
            <a:pPr marL="0" indent="0">
              <a:buNone/>
            </a:pPr>
            <a:r>
              <a:rPr lang="en-US"/>
              <a:t>* You </a:t>
            </a:r>
            <a:r>
              <a:rPr lang="en-US" b="1"/>
              <a:t>manage system </a:t>
            </a:r>
            <a:r>
              <a:rPr lang="en-US"/>
              <a:t>users </a:t>
            </a:r>
          </a:p>
          <a:p>
            <a:pPr marL="0" indent="0">
              <a:buNone/>
            </a:pPr>
            <a:r>
              <a:rPr lang="en-US"/>
              <a:t>* You can also </a:t>
            </a:r>
            <a:r>
              <a:rPr lang="en-US" b="1"/>
              <a:t>create or modify profiles </a:t>
            </a:r>
            <a:r>
              <a:rPr lang="en-US"/>
              <a:t>with the "Administrator" role.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66B228-ECCE-66D0-C6E5-95461F21768B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9B51A1E-902D-48AF-9020-955120F399B6}" type="slidenum">
              <a:rPr lang="es-ES" noProof="0" smtClean="0"/>
              <a:pPr rtl="0">
                <a:spcAft>
                  <a:spcPts val="600"/>
                </a:spcAft>
              </a:pPr>
              <a:t>7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25907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The technologies used: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pPr rtl="0"/>
            <a:r>
              <a:rPr lang="es-ES"/>
              <a:t>Regarding the technologies used:</a:t>
            </a:r>
          </a:p>
        </p:txBody>
      </p:sp>
      <p:sp>
        <p:nvSpPr>
          <p:cNvPr id="12" name="Rectángulo 11" descr="Bloque de énfasis izquierdo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42934"/>
            <a:ext cx="5472000" cy="360000"/>
          </a:xfrm>
        </p:spPr>
        <p:txBody>
          <a:bodyPr rtlCol="0"/>
          <a:lstStyle/>
          <a:p>
            <a:pPr rtl="0"/>
            <a:r>
              <a:rPr lang="es-ES"/>
              <a:t>The Front-End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50768"/>
            <a:ext cx="5472000" cy="2194694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/>
              <a:t>* was developed with Angular, HTML, CSS, and Bootstrap for a modern and responsive interface.</a:t>
            </a:r>
          </a:p>
          <a:p>
            <a:pPr marL="0" indent="0" rtl="0">
              <a:buNone/>
            </a:pPr>
            <a:r>
              <a:rPr lang="en-US"/>
              <a:t>* the interface design was developed using tools such as Figma to ensure the user experience from the start.</a:t>
            </a:r>
          </a:p>
          <a:p>
            <a:pPr rtl="0"/>
            <a:endParaRPr lang="es-ES"/>
          </a:p>
        </p:txBody>
      </p:sp>
      <p:cxnSp>
        <p:nvCxnSpPr>
          <p:cNvPr id="11" name="Conector recto 10" descr="Línea divisoria de la diapositiva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 descr="Barra de énfasis derecha&#10;">
            <a:extLst>
              <a:ext uri="{FF2B5EF4-FFF2-40B4-BE49-F238E27FC236}">
                <a16:creationId xmlns:a16="http://schemas.microsoft.com/office/drawing/2014/main" id="{A7CD04AE-9A8B-4DED-855D-F51B510D0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443459"/>
            <a:ext cx="5472000" cy="358775"/>
          </a:xfrm>
        </p:spPr>
        <p:txBody>
          <a:bodyPr rtlCol="0"/>
          <a:lstStyle/>
          <a:p>
            <a:pPr rtl="0"/>
            <a:r>
              <a:rPr lang="es-ES"/>
              <a:t>The Back-End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947459"/>
            <a:ext cx="5472113" cy="2196041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/>
              <a:t>* uses Spring Boot with JPA and REST API to manage logic and data.</a:t>
            </a:r>
          </a:p>
          <a:p>
            <a:pPr marL="0" indent="0" rtl="0">
              <a:buNone/>
            </a:pPr>
            <a:r>
              <a:rPr lang="en-US"/>
              <a:t>* connects to a MySQL 8 relational database,</a:t>
            </a:r>
            <a:endParaRPr lang="es-ES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F3D5BA-4222-50E9-6200-B13058261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D1BE5-646E-7799-B786-E5A212921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The </a:t>
            </a:r>
            <a:r>
              <a:rPr lang="es-ES">
                <a:cs typeface="Times New Roman" panose="02020603050405020304" pitchFamily="18" charset="0"/>
              </a:rPr>
              <a:t>s</a:t>
            </a:r>
            <a:r>
              <a:rPr lang="es-ES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ecurity and deployment: </a:t>
            </a:r>
            <a:endParaRPr lang="es-ES"/>
          </a:p>
        </p:txBody>
      </p:sp>
      <p:sp>
        <p:nvSpPr>
          <p:cNvPr id="12" name="Rectángulo 11" descr="Bloque de énfasis izquierdo">
            <a:extLst>
              <a:ext uri="{FF2B5EF4-FFF2-40B4-BE49-F238E27FC236}">
                <a16:creationId xmlns:a16="http://schemas.microsoft.com/office/drawing/2014/main" id="{8C6FFD62-EE1C-7788-C081-C0D72BD1A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2000" y="1073774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077CA43C-BCDD-20E5-5264-0CE863C204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000" y="1398372"/>
            <a:ext cx="10501042" cy="1179952"/>
          </a:xfrm>
        </p:spPr>
        <p:txBody>
          <a:bodyPr rtlCol="0"/>
          <a:lstStyle/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/>
              <a:t>* 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application is designed to run under the HTTPS protocol, ensuring encrypted data transmission. </a:t>
            </a:r>
          </a:p>
          <a:p>
            <a:pPr marL="0" indent="0">
              <a:buNone/>
            </a:pPr>
            <a:r>
              <a:rPr lang="en-US"/>
              <a:t>*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Deployment is done on a server with embedded Apache or Tomcat, and files are uploaded via an FTP service </a:t>
            </a:r>
          </a:p>
          <a:p>
            <a:pPr marL="0" indent="0" rtl="0">
              <a:buNone/>
            </a:pPr>
            <a:endParaRPr lang="es-ES"/>
          </a:p>
        </p:txBody>
      </p:sp>
      <p:cxnSp>
        <p:nvCxnSpPr>
          <p:cNvPr id="11" name="Conector recto 10" descr="Línea divisoria de la diapositiva">
            <a:extLst>
              <a:ext uri="{FF2B5EF4-FFF2-40B4-BE49-F238E27FC236}">
                <a16:creationId xmlns:a16="http://schemas.microsoft.com/office/drawing/2014/main" id="{D235EF6F-A052-7EBA-1A6A-85F904BB6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ángulo 12" descr="Barra de énfasis derecha&#10;">
            <a:extLst>
              <a:ext uri="{FF2B5EF4-FFF2-40B4-BE49-F238E27FC236}">
                <a16:creationId xmlns:a16="http://schemas.microsoft.com/office/drawing/2014/main" id="{F2DABC09-BBAF-24F0-7D0B-6A0DC7EE5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0000" y="3429000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ES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FAF8E657-7233-59E9-7A3B-384D02EF60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0000" y="3737713"/>
            <a:ext cx="10699449" cy="2196041"/>
          </a:xfrm>
        </p:spPr>
        <p:txBody>
          <a:bodyPr rtlCol="0"/>
          <a:lstStyle/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/>
              <a:t>*</a:t>
            </a:r>
            <a:r>
              <a:rPr lang="en-U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On the client, the browser interacts with Angular, which makes HTTP requests to the backend.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/>
              <a:t>*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The server, developed in Spring Boot, processes these requests and accesses the MySQL database.</a:t>
            </a:r>
          </a:p>
          <a:p>
            <a:pPr>
              <a:lnSpc>
                <a:spcPct val="115000"/>
              </a:lnSpc>
              <a:spcAft>
                <a:spcPts val="800"/>
              </a:spcAft>
              <a:buNone/>
            </a:pPr>
            <a:r>
              <a:rPr lang="en-US"/>
              <a:t>* </a:t>
            </a:r>
            <a:r>
              <a:rPr lang="es-ES" sz="18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We use methods such as GET for queries, POST for creation, PUT for updates, and DELETE for cancellation or deactivation.</a:t>
            </a:r>
          </a:p>
          <a:p>
            <a:pPr>
              <a:buNone/>
            </a:pPr>
            <a:r>
              <a:rPr lang="en-US"/>
              <a:t>* </a:t>
            </a:r>
            <a:r>
              <a:rPr lang="es-ES" sz="180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backend responds with standard codes: 200 (OK), 201 (Created), 400 (Request Failed), 401 (Unauthorized), 403 (Forbidden), or 500 (Server Error).</a:t>
            </a:r>
            <a:endParaRPr lang="es-ES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36D47C88-22B5-176C-397D-35F2CBE624C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A520CDEE-7E25-4EB4-3020-1D2418DB0D90}"/>
              </a:ext>
            </a:extLst>
          </p:cNvPr>
          <p:cNvSpPr txBox="1">
            <a:spLocks/>
          </p:cNvSpPr>
          <p:nvPr/>
        </p:nvSpPr>
        <p:spPr>
          <a:xfrm>
            <a:off x="420000" y="2874263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/>
              <a:t>The  System Architecture :</a:t>
            </a:r>
          </a:p>
        </p:txBody>
      </p:sp>
    </p:spTree>
    <p:extLst>
      <p:ext uri="{BB962C8B-B14F-4D97-AF65-F5344CB8AC3E}">
        <p14:creationId xmlns:p14="http://schemas.microsoft.com/office/powerpoint/2010/main" val="43111481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750_TF16411250.potx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2218FC-8412-44B9-9E82-D51F1F531141}">
  <ds:schemaRefs>
    <ds:schemaRef ds:uri="http://schemas.microsoft.com/office/2006/metadata/properties"/>
    <ds:schemaRef ds:uri="6dc4bcd6-49db-4c07-9060-8acfc67cef9f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fb0879af-3eba-417a-a55a-ffe6dcd6ca77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{98868532-5642-4246-8234-29FF585B4286}tf16411250_win32</Template>
  <TotalTime>242</TotalTime>
  <Words>682</Words>
  <Application>Microsoft Office PowerPoint</Application>
  <PresentationFormat>Panorámica</PresentationFormat>
  <Paragraphs>113</Paragraphs>
  <Slides>11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Candara</vt:lpstr>
      <vt:lpstr>Corbel</vt:lpstr>
      <vt:lpstr>Times New Roman</vt:lpstr>
      <vt:lpstr>Personalizado</vt:lpstr>
      <vt:lpstr>TalentHub</vt:lpstr>
      <vt:lpstr>Presentation </vt:lpstr>
      <vt:lpstr>Target of  the proyect</vt:lpstr>
      <vt:lpstr>Requirement: </vt:lpstr>
      <vt:lpstr>Business Features</vt:lpstr>
      <vt:lpstr> Features for Users </vt:lpstr>
      <vt:lpstr>Features for the Administrator</vt:lpstr>
      <vt:lpstr>The technologies used:</vt:lpstr>
      <vt:lpstr>The security and deployment: </vt:lpstr>
      <vt:lpstr>Large image</vt:lpstr>
      <vt:lpstr>Thank’s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marco.casati180</dc:creator>
  <cp:lastModifiedBy>marco.casati180</cp:lastModifiedBy>
  <cp:revision>15</cp:revision>
  <dcterms:created xsi:type="dcterms:W3CDTF">2025-05-02T11:21:54Z</dcterms:created>
  <dcterms:modified xsi:type="dcterms:W3CDTF">2025-05-04T08:14:31Z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